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11"/>
  </p:notesMasterIdLst>
  <p:sldIdLst>
    <p:sldId id="256" r:id="rId2"/>
    <p:sldId id="263" r:id="rId3"/>
    <p:sldId id="259" r:id="rId4"/>
    <p:sldId id="260" r:id="rId5"/>
    <p:sldId id="261" r:id="rId6"/>
    <p:sldId id="262" r:id="rId7"/>
    <p:sldId id="258" r:id="rId8"/>
    <p:sldId id="264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 david" initials="ld" lastIdx="3" clrIdx="0">
    <p:extLst>
      <p:ext uri="{19B8F6BF-5375-455C-9EA6-DF929625EA0E}">
        <p15:presenceInfo xmlns:p15="http://schemas.microsoft.com/office/powerpoint/2012/main" userId="97c7008008dfa2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C9D7B-0D4D-4722-B94D-D187D959607C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475BF-D8F7-4257-A247-F9FD7E659E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19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réglages possibles des commandes, du guidon, des rétroviseurs, de la selle, des suspensions ne sont presque jamais abordés pendant l’apprentissage en préparation au permis de conduire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Régler les commandes d’une moto c’est l’adapter à sa morphologie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581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 une moto de route, la position la plus efficace pour les bras est celle avec les avant-bras parallèles au sol, les coudes légèrement fléchis (vers le sol), les poignets dans le prolongement des avant-bras, non cassés, le tout avec le dos droit, ni cambré, ni voûté.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5587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993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597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vous attrapez le levier avec la phalange distale du majeur (la première, sous l’ongle), vous manquez de force pour une action rapide sur le levier.</a:t>
            </a:r>
            <a:br>
              <a:rPr lang="fr-FR" dirty="0"/>
            </a:b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vous tirez le levier avec l’articulation proximale du majeur (celle au milieu du doigt), vous mettrez trop de force et pas assez de précision</a:t>
            </a:r>
          </a:p>
          <a:p>
            <a:r>
              <a:rPr lang="fr-FR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 l’idéal, le levier doit se placer juste au niveau de l’articulation interphalangienne distale du majeur et sur la phalange distale de l’index.</a:t>
            </a:r>
            <a:br>
              <a:rPr lang="fr-FR" dirty="0"/>
            </a:b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C’est là que vous aurez la meilleure combinaison de force et de sensibilité pour la précision du dosage du frein avant et du point de patinage d’embrayage.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827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081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014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562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réglages possibles des commandes, du guidon, des rétroviseurs, de la selle, des suspensions ne sont presque jamais abordés pendant l’apprentissage en préparation au permis de conduire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Régler les commandes d’une moto c’est l’adapter à sa morphologie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475BF-D8F7-4257-A247-F9FD7E659E5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23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08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9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4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14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2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5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67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48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43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2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768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0" r:id="rId6"/>
    <p:sldLayoutId id="2147483706" r:id="rId7"/>
    <p:sldLayoutId id="2147483707" r:id="rId8"/>
    <p:sldLayoutId id="2147483708" r:id="rId9"/>
    <p:sldLayoutId id="2147483709" r:id="rId10"/>
    <p:sldLayoutId id="2147483711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1.jpeg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.jpe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B695AA2-4B70-477F-AF90-536B720A1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16603" b="938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EDC3F9-BBE3-45A8-BBC7-E154E21D9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3090890"/>
            <a:ext cx="12188952" cy="3767110"/>
          </a:xfrm>
          <a:prstGeom prst="rect">
            <a:avLst/>
          </a:prstGeom>
          <a:gradFill>
            <a:gsLst>
              <a:gs pos="42000">
                <a:schemeClr val="tx1">
                  <a:alpha val="23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03DEA9C-0C18-4136-8573-9416D2E9E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9404" y="4599710"/>
            <a:ext cx="10225530" cy="1183436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accent5">
                    <a:lumMod val="50000"/>
                  </a:schemeClr>
                </a:solidFill>
              </a:rPr>
              <a:t>Adapter et régler ses commandes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1177D0E-D900-4858-9F46-03DCFD72D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9404" y="2498416"/>
            <a:ext cx="10225530" cy="469374"/>
          </a:xfrm>
        </p:spPr>
        <p:txBody>
          <a:bodyPr>
            <a:normAutofit/>
          </a:bodyPr>
          <a:lstStyle/>
          <a:p>
            <a:pPr algn="ctr"/>
            <a:r>
              <a:rPr lang="fr-FR" sz="2000" b="1" dirty="0">
                <a:solidFill>
                  <a:schemeClr val="tx1"/>
                </a:solidFill>
              </a:rPr>
              <a:t>EN PARTENARIAT AVEC</a:t>
            </a:r>
          </a:p>
        </p:txBody>
      </p:sp>
      <p:pic>
        <p:nvPicPr>
          <p:cNvPr id="7" name="Image 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78D4D344-7EB2-4B2F-8608-56D75D94ED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95" y="3008157"/>
            <a:ext cx="5931548" cy="1042654"/>
          </a:xfrm>
          <a:prstGeom prst="rect">
            <a:avLst/>
          </a:prstGeom>
        </p:spPr>
      </p:pic>
      <p:pic>
        <p:nvPicPr>
          <p:cNvPr id="8" name="Image 7" descr="Une image contenant extérieur&#10;&#10;Description générée automatiquement">
            <a:extLst>
              <a:ext uri="{FF2B5EF4-FFF2-40B4-BE49-F238E27FC236}">
                <a16:creationId xmlns:a16="http://schemas.microsoft.com/office/drawing/2014/main" id="{4927A25D-1C42-4607-8A70-4C399E40C9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536" y="342186"/>
            <a:ext cx="3557266" cy="19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1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546412" y="863695"/>
            <a:ext cx="3603442" cy="764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3600" cap="all" dirty="0">
                <a:latin typeface="+mj-lt"/>
                <a:ea typeface="+mj-ea"/>
                <a:cs typeface="+mj-cs"/>
              </a:rPr>
              <a:t>LE GUIDON</a:t>
            </a:r>
          </a:p>
          <a:p>
            <a:pPr defTabSz="457200">
              <a:spcBef>
                <a:spcPct val="0"/>
              </a:spcBef>
              <a:spcAft>
                <a:spcPts val="600"/>
              </a:spcAft>
            </a:pPr>
            <a:endParaRPr lang="en-US" sz="36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27" r="11940" b="-1"/>
          <a:stretch/>
        </p:blipFill>
        <p:spPr>
          <a:xfrm>
            <a:off x="4654295" y="0"/>
            <a:ext cx="7537705" cy="685799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546411" y="1533122"/>
            <a:ext cx="41607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Elément le plus important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du maniement d’un 2 roues motorisé</a:t>
            </a:r>
          </a:p>
          <a:p>
            <a:endParaRPr lang="fr-F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Position du corps / guidon</a:t>
            </a:r>
          </a:p>
          <a:p>
            <a:endParaRPr lang="fr-F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Les différents types de guidons</a:t>
            </a:r>
          </a:p>
          <a:p>
            <a:endParaRPr lang="fr-F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Réglages du guidon :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faire pivoter le guidon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les réhausses pour les trails ou les personnes de petite taille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régler ses leviers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attention aux câbles et durites</a:t>
            </a:r>
          </a:p>
          <a:p>
            <a:endParaRPr lang="fr-F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Changer un guidon pour l’adapter</a:t>
            </a:r>
          </a:p>
          <a:p>
            <a:endParaRPr lang="fr-FR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4" name="Image 33" descr="Une image contenant moto, extérieur, garé, route&#10;&#10;Description générée automatiquement">
            <a:extLst>
              <a:ext uri="{FF2B5EF4-FFF2-40B4-BE49-F238E27FC236}">
                <a16:creationId xmlns:a16="http://schemas.microsoft.com/office/drawing/2014/main" id="{3B32EB54-C295-473B-83E6-38CD20DDE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918" y="215659"/>
            <a:ext cx="2958359" cy="197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Image 51" descr="Une image contenant cintre, objet&#10;&#10;Description générée automatiquement">
            <a:extLst>
              <a:ext uri="{FF2B5EF4-FFF2-40B4-BE49-F238E27FC236}">
                <a16:creationId xmlns:a16="http://schemas.microsoft.com/office/drawing/2014/main" id="{8F6A78F6-6FAD-4716-AE7B-55C0DF4530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077" y="147058"/>
            <a:ext cx="2038914" cy="2038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Image 52" descr="Une image contenant différent, éléments, divers, moto&#10;&#10;Description générée automatiquement">
            <a:extLst>
              <a:ext uri="{FF2B5EF4-FFF2-40B4-BE49-F238E27FC236}">
                <a16:creationId xmlns:a16="http://schemas.microsoft.com/office/drawing/2014/main" id="{AA003F22-19DA-4E92-BF7E-DC6AE28164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68" y="154128"/>
            <a:ext cx="2024775" cy="202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Installer des réhausses de guidon est-ce vraiment utile ">
            <a:hlinkClick r:id="" action="ppaction://media"/>
            <a:extLst>
              <a:ext uri="{FF2B5EF4-FFF2-40B4-BE49-F238E27FC236}">
                <a16:creationId xmlns:a16="http://schemas.microsoft.com/office/drawing/2014/main" id="{D730E21C-70C5-40C9-9F24-C7588C67866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622754" y="4452043"/>
            <a:ext cx="3596685" cy="2023135"/>
          </a:xfrm>
          <a:prstGeom prst="rect">
            <a:avLst/>
          </a:prstGeom>
        </p:spPr>
      </p:pic>
      <p:pic>
        <p:nvPicPr>
          <p:cNvPr id="60" name="Image 59" descr="Une image contenant assis, avant, table, femme&#10;&#10;Description générée automatiquement">
            <a:extLst>
              <a:ext uri="{FF2B5EF4-FFF2-40B4-BE49-F238E27FC236}">
                <a16:creationId xmlns:a16="http://schemas.microsoft.com/office/drawing/2014/main" id="{37240739-62DC-4F5F-96EB-4A89F04FDA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1153" y="2329584"/>
            <a:ext cx="2179693" cy="197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853623DE-1DDC-4EFF-8377-EF4B9E58FF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408" y="2325962"/>
            <a:ext cx="3028137" cy="1975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AE19FE92-E2AF-475F-9570-B4CB72560E9F}"/>
              </a:ext>
            </a:extLst>
          </p:cNvPr>
          <p:cNvSpPr txBox="1"/>
          <p:nvPr/>
        </p:nvSpPr>
        <p:spPr>
          <a:xfrm>
            <a:off x="6622753" y="6534383"/>
            <a:ext cx="35966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</a:rPr>
              <a:t>Vidéo de Matt Adventure sur les réhausses de guidon</a:t>
            </a:r>
          </a:p>
        </p:txBody>
      </p:sp>
    </p:spTree>
    <p:extLst>
      <p:ext uri="{BB962C8B-B14F-4D97-AF65-F5344CB8AC3E}">
        <p14:creationId xmlns:p14="http://schemas.microsoft.com/office/powerpoint/2010/main" val="2982773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200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>
            <a:extLst>
              <a:ext uri="{FF2B5EF4-FFF2-40B4-BE49-F238E27FC236}">
                <a16:creationId xmlns:a16="http://schemas.microsoft.com/office/drawing/2014/main" id="{36488705-FACC-4B3A-930C-DFCD06230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F92A693-C11D-4258-BD5A-51F263108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C1A7C75-82D3-40B8-BB33-CF1FC3BBE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F6F0FA2-8507-4917-AE55-639B2CB72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92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B029887-747B-4B63-A5EF-FE961029A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06" y="0"/>
            <a:ext cx="7571045" cy="6858000"/>
          </a:xfrm>
          <a:prstGeom prst="rect">
            <a:avLst/>
          </a:prstGeom>
          <a:solidFill>
            <a:srgbClr val="465359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06" r="1" b="17608"/>
          <a:stretch/>
        </p:blipFill>
        <p:spPr>
          <a:xfrm>
            <a:off x="-6807" y="9"/>
            <a:ext cx="5183882" cy="68579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5574161" y="561571"/>
            <a:ext cx="6400367" cy="1346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2800" b="0" kern="1200" cap="all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LES POIGNEES</a:t>
            </a:r>
          </a:p>
        </p:txBody>
      </p:sp>
      <p:pic>
        <p:nvPicPr>
          <p:cNvPr id="6" name="Image 5" descr="Une image contenant intérieur, noir, assis, moto&#10;&#10;Description générée automatiquement">
            <a:extLst>
              <a:ext uri="{FF2B5EF4-FFF2-40B4-BE49-F238E27FC236}">
                <a16:creationId xmlns:a16="http://schemas.microsoft.com/office/drawing/2014/main" id="{C26E9BB8-36C7-4996-A3FB-A379E03EDB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5" r="27884" b="-4"/>
          <a:stretch/>
        </p:blipFill>
        <p:spPr>
          <a:xfrm>
            <a:off x="217473" y="1136582"/>
            <a:ext cx="2245801" cy="2212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 2" descr="Une image contenant assis, moto, table, vélo&#10;&#10;Description générée automatiquement">
            <a:extLst>
              <a:ext uri="{FF2B5EF4-FFF2-40B4-BE49-F238E27FC236}">
                <a16:creationId xmlns:a16="http://schemas.microsoft.com/office/drawing/2014/main" id="{2B5FE838-8978-4E6F-A33B-5B67F837884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7" r="4" b="22151"/>
          <a:stretch/>
        </p:blipFill>
        <p:spPr>
          <a:xfrm>
            <a:off x="2733761" y="1136582"/>
            <a:ext cx="2227101" cy="2212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 descr="Une image contenant lumière&#10;&#10;Description générée automatiquement">
            <a:extLst>
              <a:ext uri="{FF2B5EF4-FFF2-40B4-BE49-F238E27FC236}">
                <a16:creationId xmlns:a16="http://schemas.microsoft.com/office/drawing/2014/main" id="{4EEAC0C4-7393-4603-A79A-84F688DC463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9" b="-2"/>
          <a:stretch/>
        </p:blipFill>
        <p:spPr>
          <a:xfrm>
            <a:off x="217472" y="3770980"/>
            <a:ext cx="4743390" cy="2249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5763491" y="1505528"/>
            <a:ext cx="5841644" cy="4514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dirty="0">
                <a:solidFill>
                  <a:srgbClr val="FFFFFF"/>
                </a:solidFill>
              </a:rPr>
              <a:t> LA POIGNEE DE DROITE (Accélérateur) :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peu de réglages possibles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la garde : en rotation et en latéral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décélération / retour de la poignée automatique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endParaRPr lang="fr-FR" dirty="0">
              <a:solidFill>
                <a:srgbClr val="FFFFFF"/>
              </a:solidFill>
            </a:endParaRP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dirty="0">
                <a:solidFill>
                  <a:srgbClr val="FFFFFF"/>
                </a:solidFill>
              </a:rPr>
              <a:t> LES VIBRATIONS : 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mousses couvre-poignées (attention augmente l’épaisseur)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les masselottes : pour alourdir le guidon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22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36488705-FACC-4B3A-930C-DFCD06230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2F92A693-C11D-4258-BD5A-51F263108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C1A7C75-82D3-40B8-BB33-CF1FC3BBE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24" name="Rectangle 123">
            <a:extLst>
              <a:ext uri="{FF2B5EF4-FFF2-40B4-BE49-F238E27FC236}">
                <a16:creationId xmlns:a16="http://schemas.microsoft.com/office/drawing/2014/main" id="{B15FCF8D-667C-439E-9A38-0CF4C3272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5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BC01521-6196-47E9-AC0A-8F670EDAA9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4" r="6" b="6"/>
          <a:stretch/>
        </p:blipFill>
        <p:spPr>
          <a:xfrm>
            <a:off x="291905" y="314830"/>
            <a:ext cx="2441561" cy="278858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D6D0039-8D00-4EC1-A5E8-CAD415D67D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0" r="24730" b="2"/>
          <a:stretch/>
        </p:blipFill>
        <p:spPr>
          <a:xfrm>
            <a:off x="3354715" y="314830"/>
            <a:ext cx="2448425" cy="278858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9A5A6D-6DE4-43DD-A97B-44F34B72F4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1" b="25278"/>
          <a:stretch/>
        </p:blipFill>
        <p:spPr>
          <a:xfrm>
            <a:off x="291905" y="3708401"/>
            <a:ext cx="5504371" cy="2834770"/>
          </a:xfrm>
          <a:prstGeom prst="rect">
            <a:avLst/>
          </a:prstGeom>
        </p:spPr>
      </p:pic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516" r="19928" b="-1"/>
          <a:stretch/>
        </p:blipFill>
        <p:spPr>
          <a:xfrm>
            <a:off x="6095999" y="10"/>
            <a:ext cx="6096001" cy="6857988"/>
          </a:xfrm>
          <a:prstGeom prst="rect">
            <a:avLst/>
          </a:prstGeom>
        </p:spPr>
      </p:pic>
      <p:sp>
        <p:nvSpPr>
          <p:cNvPr id="126" name="Rectangle 125">
            <a:extLst>
              <a:ext uri="{FF2B5EF4-FFF2-40B4-BE49-F238E27FC236}">
                <a16:creationId xmlns:a16="http://schemas.microsoft.com/office/drawing/2014/main" id="{E80C69F4-D257-4D05-B5F6-6799319A46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4045" y="-460"/>
            <a:ext cx="9144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36B822CC-7DA9-4417-AA94-64CEB676F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4797" y="849057"/>
            <a:ext cx="3703320" cy="94997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7C735CB0-ABEB-4E8D-BB04-F35F2212B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008376" y="374444"/>
            <a:ext cx="91440" cy="61081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FA01E88-71CC-4FF3-9E81-51E0C32B4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5983" y="1001486"/>
            <a:ext cx="3702134" cy="4213747"/>
          </a:xfrm>
          <a:prstGeom prst="rect">
            <a:avLst/>
          </a:prstGeom>
          <a:solidFill>
            <a:schemeClr val="bg1">
              <a:alpha val="95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7920507" y="1186426"/>
            <a:ext cx="3374265" cy="45634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2400" b="0" kern="1200" cap="all" dirty="0">
                <a:latin typeface="+mj-lt"/>
                <a:ea typeface="+mj-ea"/>
                <a:cs typeface="+mj-cs"/>
              </a:rPr>
              <a:t>LES LEVIERS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6459B67-B0D8-4FAC-845C-6F77B8874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02275" y="0"/>
            <a:ext cx="91440" cy="3429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7812947" y="314830"/>
            <a:ext cx="3625170" cy="59843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Attraper facilement ses leviers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Les leviers rabattables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types de réglages :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 écartement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 longueur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Les leviers </a:t>
            </a:r>
            <a:r>
              <a:rPr lang="fr-FR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auto-cassants</a:t>
            </a:r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Changer ses leviers : attention au modèle de la moto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020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4" name="Rectangle 138">
            <a:extLst>
              <a:ext uri="{FF2B5EF4-FFF2-40B4-BE49-F238E27FC236}">
                <a16:creationId xmlns:a16="http://schemas.microsoft.com/office/drawing/2014/main" id="{C946306D-5ADD-463A-949A-DEEBA39D7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473A035-1F9A-4381-AC96-683CD2DF5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CF4ED641-0671-4D88-92E6-026A8C9F1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4341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A02EF2F-E7B1-40FC-885B-C4D89902B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356" r="3" b="4679"/>
          <a:stretch/>
        </p:blipFill>
        <p:spPr>
          <a:xfrm>
            <a:off x="6116658" y="599724"/>
            <a:ext cx="5626608" cy="3547872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9180D5DB-9658-40A6-A418-7C6998222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199467"/>
            <a:ext cx="11296733" cy="2191098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627120" y="4319752"/>
            <a:ext cx="10947620" cy="1155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REGLAGE DES LEVIERS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6253729" y="668924"/>
            <a:ext cx="5364527" cy="395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Former une ligne de l’épaule jusqu’au bout des doigts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Attraper facilement ses leviers avec la phalange intermédiaire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Réglage des leviers en hauteur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Ne pas trop serrer les vis des leviers sur le guidon </a:t>
            </a: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évite la casse en cas de chute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Vérification de la position des leviers :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à l’arrêt sur la selle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Avec blouson et gants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répeter</a:t>
            </a: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le geste plusieurs fois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verification</a:t>
            </a: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de son geste et de ses positions</a:t>
            </a:r>
          </a:p>
          <a:p>
            <a:pPr lvl="1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asymétrie du corps humain  possibilité d’avoir des réglages différents à gauche et à droite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Une fois réglés, </a:t>
            </a:r>
            <a:r>
              <a:rPr lang="fr-F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verifier</a:t>
            </a:r>
            <a:r>
              <a:rPr lang="fr-FR" sz="12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que rien ne touche ou ne tire y compris guidon braqué</a:t>
            </a:r>
            <a:endParaRPr lang="fr-FR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endParaRPr lang="fr-FR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 6" descr="Une image contenant moto, homme&#10;&#10;Description générée automatiquement">
            <a:extLst>
              <a:ext uri="{FF2B5EF4-FFF2-40B4-BE49-F238E27FC236}">
                <a16:creationId xmlns:a16="http://schemas.microsoft.com/office/drawing/2014/main" id="{F7C1AB64-71E0-4744-8BC8-460A47936E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4" y="1382289"/>
            <a:ext cx="5626608" cy="253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23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>
            <a:extLst>
              <a:ext uri="{FF2B5EF4-FFF2-40B4-BE49-F238E27FC236}">
                <a16:creationId xmlns:a16="http://schemas.microsoft.com/office/drawing/2014/main" id="{36488705-FACC-4B3A-930C-DFCD06230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F92A693-C11D-4258-BD5A-51F263108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C1A7C75-82D3-40B8-BB33-CF1FC3BBE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F6F0FA2-8507-4917-AE55-639B2CB72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92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B029887-747B-4B63-A5EF-FE961029A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06" y="0"/>
            <a:ext cx="7571045" cy="6858000"/>
          </a:xfrm>
          <a:prstGeom prst="rect">
            <a:avLst/>
          </a:prstGeom>
          <a:solidFill>
            <a:srgbClr val="465359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06" r="1" b="17608"/>
          <a:stretch/>
        </p:blipFill>
        <p:spPr>
          <a:xfrm>
            <a:off x="-6807" y="9"/>
            <a:ext cx="5183882" cy="68579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5574161" y="561571"/>
            <a:ext cx="6400367" cy="1346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2800" b="0" kern="1200" cap="all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LES PEDALES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5763491" y="1505528"/>
            <a:ext cx="5841644" cy="4514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dirty="0">
                <a:solidFill>
                  <a:srgbClr val="FFFFFF"/>
                </a:solidFill>
              </a:rPr>
              <a:t> LE SELECTEUR DE VITESSE :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se mettre en position de conduite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réglage par un système d’écrous sur la biellette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possibilité d’avoir un sélecteur avec embout repliable et/ou réglable en longueur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endParaRPr lang="fr-FR" dirty="0">
              <a:solidFill>
                <a:srgbClr val="FFFFFF"/>
              </a:solidFill>
            </a:endParaRP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dirty="0">
                <a:solidFill>
                  <a:srgbClr val="FFFFFF"/>
                </a:solidFill>
              </a:rPr>
              <a:t> LA PEDALE DE FREIN : 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se mettre en position de conduite, moto droite 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réglage de la hauteur par un système d’écrous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une fois réglée, vérifier le bon fonctionnement du feu arrière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</a:pPr>
            <a:r>
              <a:rPr lang="fr-FR" dirty="0">
                <a:solidFill>
                  <a:srgbClr val="FFFFFF"/>
                </a:solidFill>
              </a:rPr>
              <a:t>	- possibilité d’avoir une pédale avec embout repliable et/ou élargi</a:t>
            </a:r>
          </a:p>
        </p:txBody>
      </p:sp>
      <p:pic>
        <p:nvPicPr>
          <p:cNvPr id="5" name="Image 4" descr="Une image contenant personne, voiture, noir, moto&#10;&#10;Description générée automatiquement">
            <a:extLst>
              <a:ext uri="{FF2B5EF4-FFF2-40B4-BE49-F238E27FC236}">
                <a16:creationId xmlns:a16="http://schemas.microsoft.com/office/drawing/2014/main" id="{4D0F47DF-0E8B-4856-995B-BCD9385881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65" y="285083"/>
            <a:ext cx="4064000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Image 8" descr="Une image contenant table, assis, guichet, moto&#10;&#10;Description générée automatiquement">
            <a:extLst>
              <a:ext uri="{FF2B5EF4-FFF2-40B4-BE49-F238E27FC236}">
                <a16:creationId xmlns:a16="http://schemas.microsoft.com/office/drawing/2014/main" id="{D7D4299E-BA77-432F-BD76-0C63C9E0D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65" y="3579009"/>
            <a:ext cx="4063999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06731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546412" y="863695"/>
            <a:ext cx="3603442" cy="764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3600" cap="all" dirty="0">
                <a:latin typeface="+mj-lt"/>
                <a:ea typeface="+mj-ea"/>
                <a:cs typeface="+mj-cs"/>
              </a:rPr>
              <a:t>LES REPOSE-PIEDS</a:t>
            </a:r>
          </a:p>
          <a:p>
            <a:pPr defTabSz="457200">
              <a:spcBef>
                <a:spcPct val="0"/>
              </a:spcBef>
              <a:spcAft>
                <a:spcPts val="600"/>
              </a:spcAft>
            </a:pPr>
            <a:endParaRPr lang="en-US" sz="36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27" r="11940" b="-1"/>
          <a:stretch/>
        </p:blipFill>
        <p:spPr>
          <a:xfrm>
            <a:off x="4654295" y="0"/>
            <a:ext cx="7537705" cy="685799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515102" y="1245886"/>
            <a:ext cx="41607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Doivent offrir le meilleur maintien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avec caoutchouc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avec griffes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Plusieurs types :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réglables / non réglables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différentes largeurs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différentes hauteurs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- pivotants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Types à adapter selon la conduite et la moto (trail, route, circuit, </a:t>
            </a:r>
            <a:r>
              <a:rPr lang="fr-FR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etc</a:t>
            </a:r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156B7A4C-07EB-4689-80C6-97D1A1275B6A}"/>
              </a:ext>
            </a:extLst>
          </p:cNvPr>
          <p:cNvSpPr txBox="1"/>
          <p:nvPr/>
        </p:nvSpPr>
        <p:spPr>
          <a:xfrm>
            <a:off x="515103" y="4312209"/>
            <a:ext cx="3753080" cy="790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3600" cap="all" dirty="0">
                <a:latin typeface="+mj-lt"/>
                <a:ea typeface="+mj-ea"/>
                <a:cs typeface="+mj-cs"/>
              </a:rPr>
              <a:t>LES RETROVISEURS</a:t>
            </a:r>
          </a:p>
          <a:p>
            <a:pPr defTabSz="457200">
              <a:spcBef>
                <a:spcPct val="0"/>
              </a:spcBef>
              <a:spcAft>
                <a:spcPts val="600"/>
              </a:spcAft>
            </a:pPr>
            <a:endParaRPr lang="en-US" sz="36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09B8921D-CC59-4594-B450-45925ACC71EE}"/>
              </a:ext>
            </a:extLst>
          </p:cNvPr>
          <p:cNvSpPr txBox="1"/>
          <p:nvPr/>
        </p:nvSpPr>
        <p:spPr>
          <a:xfrm>
            <a:off x="546412" y="4707698"/>
            <a:ext cx="41802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Doivent offrir un large champ de vision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Eviter les vibrations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Doivent être bien positionnés et réglés</a:t>
            </a:r>
          </a:p>
          <a:p>
            <a:r>
              <a:rPr lang="fr-FR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Adaptés au mode de conduite (exemple : trail = rabattables et réglage différent droite gauche selon position assis ou debout)</a:t>
            </a:r>
          </a:p>
        </p:txBody>
      </p:sp>
      <p:pic>
        <p:nvPicPr>
          <p:cNvPr id="70" name="Image 69" descr="Une image contenant moto, voiture, rue, assis&#10;&#10;Description générée automatiquement">
            <a:extLst>
              <a:ext uri="{FF2B5EF4-FFF2-40B4-BE49-F238E27FC236}">
                <a16:creationId xmlns:a16="http://schemas.microsoft.com/office/drawing/2014/main" id="{E41A2DA3-125E-44C6-9A3B-EE0798E410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600" y="329129"/>
            <a:ext cx="3098806" cy="30988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4" name="Image 73" descr="Une image contenant vélo, rouge, moto, garé&#10;&#10;Description générée automatiquement">
            <a:extLst>
              <a:ext uri="{FF2B5EF4-FFF2-40B4-BE49-F238E27FC236}">
                <a16:creationId xmlns:a16="http://schemas.microsoft.com/office/drawing/2014/main" id="{A16234C4-DE18-434B-AAD0-8F409AE14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517" y="329129"/>
            <a:ext cx="2952255" cy="16146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8" name="Image 77" descr="Une image contenant moto, garé, assis, vélo&#10;&#10;Description générée automatiquement">
            <a:extLst>
              <a:ext uri="{FF2B5EF4-FFF2-40B4-BE49-F238E27FC236}">
                <a16:creationId xmlns:a16="http://schemas.microsoft.com/office/drawing/2014/main" id="{DFA04C28-6DDC-4647-8964-C4C9F7EECB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332" y="2104198"/>
            <a:ext cx="2952256" cy="19681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0" name="Image 79" descr="Une image contenant noir, table, homme&#10;&#10;Description générée automatiquement">
            <a:extLst>
              <a:ext uri="{FF2B5EF4-FFF2-40B4-BE49-F238E27FC236}">
                <a16:creationId xmlns:a16="http://schemas.microsoft.com/office/drawing/2014/main" id="{5711DB79-5F3E-4F80-BFC5-246E1CEE55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600" y="3553784"/>
            <a:ext cx="3098806" cy="30988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2" name="Image 81" descr="Une image contenant herbe, extérieur, moto, arme&#10;&#10;Description générée automatiquement">
            <a:extLst>
              <a:ext uri="{FF2B5EF4-FFF2-40B4-BE49-F238E27FC236}">
                <a16:creationId xmlns:a16="http://schemas.microsoft.com/office/drawing/2014/main" id="{1A9C75C6-62B7-4F01-969E-09122233BD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518" y="4232807"/>
            <a:ext cx="2968580" cy="24208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151915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4" name="Rectangle 138">
            <a:extLst>
              <a:ext uri="{FF2B5EF4-FFF2-40B4-BE49-F238E27FC236}">
                <a16:creationId xmlns:a16="http://schemas.microsoft.com/office/drawing/2014/main" id="{C946306D-5ADD-463A-949A-DEEBA39D7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473A035-1F9A-4381-AC96-683CD2DF5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CF4ED641-0671-4D88-92E6-026A8C9F1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4341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A02EF2F-E7B1-40FC-885B-C4D89902B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Une image contenant bâtiment, table, ordinateur, grand&#10;&#10;Description générée automatiquement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356" r="3" b="4679"/>
          <a:stretch/>
        </p:blipFill>
        <p:spPr>
          <a:xfrm>
            <a:off x="6116658" y="599724"/>
            <a:ext cx="5626608" cy="3547872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9180D5DB-9658-40A6-A418-7C6998222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199467"/>
            <a:ext cx="11296733" cy="2191098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485EF2-DD4B-4B53-9D8A-1176C27C596A}"/>
              </a:ext>
            </a:extLst>
          </p:cNvPr>
          <p:cNvSpPr txBox="1"/>
          <p:nvPr/>
        </p:nvSpPr>
        <p:spPr>
          <a:xfrm>
            <a:off x="627120" y="4319752"/>
            <a:ext cx="10947620" cy="11559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fr-FR" sz="3600" cap="all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La selle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DE3E2B-2D3E-48FC-AADF-D28E7DA1660B}"/>
              </a:ext>
            </a:extLst>
          </p:cNvPr>
          <p:cNvSpPr txBox="1"/>
          <p:nvPr/>
        </p:nvSpPr>
        <p:spPr>
          <a:xfrm>
            <a:off x="6253729" y="-838200"/>
            <a:ext cx="5446176" cy="63139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Elément important de confort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Certaines motos ont des réglages en hauteur de selle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Certaines ont le réglage de l’assiette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Possibilité de les modifier (sellier)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Le coussin de selle (gel ou pneumatique), housse amovible</a:t>
            </a:r>
          </a:p>
          <a:p>
            <a:pPr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Attention au moment de la vente, une selle modifiée ou personnalisée peut être un atout mais aussi un inconvénient</a:t>
            </a:r>
          </a:p>
        </p:txBody>
      </p:sp>
      <p:pic>
        <p:nvPicPr>
          <p:cNvPr id="3" name="Image 2" descr="Une image contenant assis, noir, table, garé&#10;&#10;Description générée automatiquement">
            <a:extLst>
              <a:ext uri="{FF2B5EF4-FFF2-40B4-BE49-F238E27FC236}">
                <a16:creationId xmlns:a16="http://schemas.microsoft.com/office/drawing/2014/main" id="{0DEF3B6A-B549-44F0-B88E-6FEFB76E02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370" y="1847446"/>
            <a:ext cx="2191098" cy="2191098"/>
          </a:xfrm>
          <a:prstGeom prst="rect">
            <a:avLst/>
          </a:prstGeom>
        </p:spPr>
      </p:pic>
      <p:pic>
        <p:nvPicPr>
          <p:cNvPr id="6" name="Image 5" descr="Une image contenant noir, chapeau&#10;&#10;Description générée automatiquement">
            <a:extLst>
              <a:ext uri="{FF2B5EF4-FFF2-40B4-BE49-F238E27FC236}">
                <a16:creationId xmlns:a16="http://schemas.microsoft.com/office/drawing/2014/main" id="{68844BC8-4BA9-4834-AE6D-460DDA3A15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138" y="792510"/>
            <a:ext cx="2311400" cy="2311400"/>
          </a:xfrm>
          <a:prstGeom prst="rect">
            <a:avLst/>
          </a:prstGeom>
        </p:spPr>
      </p:pic>
      <p:pic>
        <p:nvPicPr>
          <p:cNvPr id="9" name="Image 8" descr="Une image contenant moto, garé, avant, noir&#10;&#10;Description générée automatiquement">
            <a:extLst>
              <a:ext uri="{FF2B5EF4-FFF2-40B4-BE49-F238E27FC236}">
                <a16:creationId xmlns:a16="http://schemas.microsoft.com/office/drawing/2014/main" id="{13547A3D-CCFA-417F-85CF-08DA5EA551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14" y="668924"/>
            <a:ext cx="19050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B695AA2-4B70-477F-AF90-536B720A1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393D1F-AD90-4CBA-8FCA-E65D82B1BD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16603" b="938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EDC3F9-BBE3-45A8-BBC7-E154E21D9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3090890"/>
            <a:ext cx="12188952" cy="3767110"/>
          </a:xfrm>
          <a:prstGeom prst="rect">
            <a:avLst/>
          </a:prstGeom>
          <a:gradFill>
            <a:gsLst>
              <a:gs pos="42000">
                <a:schemeClr val="tx1">
                  <a:alpha val="23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03DEA9C-0C18-4136-8573-9416D2E9E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9404" y="4599710"/>
            <a:ext cx="10225530" cy="1183436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accent5">
                    <a:lumMod val="50000"/>
                  </a:schemeClr>
                </a:solidFill>
              </a:rPr>
              <a:t>BONNE ROUTE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1177D0E-D900-4858-9F46-03DCFD72D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9404" y="2498416"/>
            <a:ext cx="10225530" cy="469374"/>
          </a:xfrm>
        </p:spPr>
        <p:txBody>
          <a:bodyPr>
            <a:normAutofit/>
          </a:bodyPr>
          <a:lstStyle/>
          <a:p>
            <a:pPr algn="ctr"/>
            <a:r>
              <a:rPr lang="fr-FR" sz="2000" b="1" dirty="0">
                <a:solidFill>
                  <a:schemeClr val="tx1"/>
                </a:solidFill>
              </a:rPr>
              <a:t>EN PARTENARIAT AVEC</a:t>
            </a:r>
          </a:p>
        </p:txBody>
      </p:sp>
      <p:pic>
        <p:nvPicPr>
          <p:cNvPr id="7" name="Image 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78D4D344-7EB2-4B2F-8608-56D75D94ED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95" y="3008157"/>
            <a:ext cx="5931548" cy="1042654"/>
          </a:xfrm>
          <a:prstGeom prst="rect">
            <a:avLst/>
          </a:prstGeom>
        </p:spPr>
      </p:pic>
      <p:pic>
        <p:nvPicPr>
          <p:cNvPr id="8" name="Image 7" descr="Une image contenant extérieur&#10;&#10;Description générée automatiquement">
            <a:extLst>
              <a:ext uri="{FF2B5EF4-FFF2-40B4-BE49-F238E27FC236}">
                <a16:creationId xmlns:a16="http://schemas.microsoft.com/office/drawing/2014/main" id="{4927A25D-1C42-4607-8A70-4C399E40C9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536" y="342186"/>
            <a:ext cx="3557266" cy="19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0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DividendVTI">
  <a:themeElements>
    <a:clrScheme name="Office">
      <a:dk1>
        <a:srgbClr val="000000"/>
      </a:dk1>
      <a:lt1>
        <a:srgbClr val="FFFFFF"/>
      </a:lt1>
      <a:dk2>
        <a:srgbClr val="2E3948"/>
      </a:dk2>
      <a:lt2>
        <a:srgbClr val="E7E6E6"/>
      </a:lt2>
      <a:accent1>
        <a:srgbClr val="5A82CB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A9718D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805</Words>
  <Application>Microsoft Office PowerPoint</Application>
  <PresentationFormat>Grand écran</PresentationFormat>
  <Paragraphs>98</Paragraphs>
  <Slides>9</Slides>
  <Notes>9</Notes>
  <HiddenSlides>0</HiddenSlides>
  <MMClips>1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Calibri</vt:lpstr>
      <vt:lpstr>Franklin Gothic Book</vt:lpstr>
      <vt:lpstr>Franklin Gothic Demi</vt:lpstr>
      <vt:lpstr>Gill Sans MT</vt:lpstr>
      <vt:lpstr>Wingdings 2</vt:lpstr>
      <vt:lpstr>DividendVTI</vt:lpstr>
      <vt:lpstr>Adapter et régler ses commandes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BONNE ROUTE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Adapter et régler ses commandes</dc:title>
  <dc:creator>luc david</dc:creator>
  <cp:lastModifiedBy>Luc David</cp:lastModifiedBy>
  <cp:revision>24</cp:revision>
  <dcterms:created xsi:type="dcterms:W3CDTF">2020-06-10T12:01:15Z</dcterms:created>
  <dcterms:modified xsi:type="dcterms:W3CDTF">2021-03-30T13:57:12Z</dcterms:modified>
</cp:coreProperties>
</file>